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8" r:id="rId4"/>
    <p:sldId id="295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6" r:id="rId14"/>
    <p:sldId id="302" r:id="rId15"/>
    <p:sldId id="325" r:id="rId16"/>
    <p:sldId id="301" r:id="rId17"/>
    <p:sldId id="303" r:id="rId18"/>
    <p:sldId id="340" r:id="rId19"/>
    <p:sldId id="315" r:id="rId20"/>
    <p:sldId id="319" r:id="rId21"/>
    <p:sldId id="320" r:id="rId22"/>
    <p:sldId id="322" r:id="rId23"/>
    <p:sldId id="321" r:id="rId24"/>
    <p:sldId id="323" r:id="rId25"/>
    <p:sldId id="324" r:id="rId26"/>
    <p:sldId id="326" r:id="rId27"/>
    <p:sldId id="328" r:id="rId28"/>
    <p:sldId id="335" r:id="rId29"/>
    <p:sldId id="329" r:id="rId30"/>
    <p:sldId id="330" r:id="rId31"/>
    <p:sldId id="331" r:id="rId32"/>
    <p:sldId id="332" r:id="rId33"/>
    <p:sldId id="333" r:id="rId34"/>
    <p:sldId id="334" r:id="rId35"/>
    <p:sldId id="336" r:id="rId36"/>
    <p:sldId id="339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37" r:id="rId49"/>
    <p:sldId id="338" r:id="rId50"/>
    <p:sldId id="30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008000"/>
    <a:srgbClr val="CC3399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jpe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2.png"/><Relationship Id="rId5" Type="http://schemas.openxmlformats.org/officeDocument/2006/relationships/image" Target="../media/image29.jpeg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slide" Target="slide3.xml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18.xml"/><Relationship Id="rId11" Type="http://schemas.openxmlformats.org/officeDocument/2006/relationships/slide" Target="slide47.xml"/><Relationship Id="rId5" Type="http://schemas.openxmlformats.org/officeDocument/2006/relationships/image" Target="../media/image8.jpeg"/><Relationship Id="rId10" Type="http://schemas.openxmlformats.org/officeDocument/2006/relationships/slide" Target="slide36.xml"/><Relationship Id="rId4" Type="http://schemas.openxmlformats.org/officeDocument/2006/relationships/slide" Target="slide12.xml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slide" Target="slide3.xml"/><Relationship Id="rId7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jpe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jpe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74.png"/><Relationship Id="rId4" Type="http://schemas.openxmlformats.org/officeDocument/2006/relationships/image" Target="../media/image76.jpeg"/><Relationship Id="rId9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5.jpeg"/><Relationship Id="rId7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79.jpeg"/><Relationship Id="rId4" Type="http://schemas.openxmlformats.org/officeDocument/2006/relationships/image" Target="../media/image76.jpeg"/><Relationship Id="rId9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0.jpe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79.jpeg"/><Relationship Id="rId5" Type="http://schemas.openxmlformats.org/officeDocument/2006/relationships/image" Target="../media/image82.jpeg"/><Relationship Id="rId10" Type="http://schemas.openxmlformats.org/officeDocument/2006/relationships/image" Target="../media/image74.png"/><Relationship Id="rId4" Type="http://schemas.openxmlformats.org/officeDocument/2006/relationships/image" Target="../media/image81.jpeg"/><Relationship Id="rId9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0.jpeg"/><Relationship Id="rId7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84.jpeg"/><Relationship Id="rId5" Type="http://schemas.openxmlformats.org/officeDocument/2006/relationships/image" Target="../media/image82.jpeg"/><Relationship Id="rId10" Type="http://schemas.openxmlformats.org/officeDocument/2006/relationships/audio" Target="../media/audio2.wav"/><Relationship Id="rId4" Type="http://schemas.openxmlformats.org/officeDocument/2006/relationships/image" Target="../media/image81.jpeg"/><Relationship Id="rId9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5.jpeg"/><Relationship Id="rId7" Type="http://schemas.openxmlformats.org/officeDocument/2006/relationships/image" Target="../media/image69.jpeg"/><Relationship Id="rId12" Type="http://schemas.openxmlformats.org/officeDocument/2006/relationships/image" Target="../media/image8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audio" Target="../media/audio2.wav"/><Relationship Id="rId5" Type="http://schemas.openxmlformats.org/officeDocument/2006/relationships/image" Target="../media/image87.jpeg"/><Relationship Id="rId10" Type="http://schemas.openxmlformats.org/officeDocument/2006/relationships/image" Target="../media/image84.jpeg"/><Relationship Id="rId4" Type="http://schemas.openxmlformats.org/officeDocument/2006/relationships/image" Target="../media/image86.jpeg"/><Relationship Id="rId9" Type="http://schemas.openxmlformats.org/officeDocument/2006/relationships/image" Target="../media/image7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5.jpeg"/><Relationship Id="rId7" Type="http://schemas.openxmlformats.org/officeDocument/2006/relationships/image" Target="../media/image69.jpeg"/><Relationship Id="rId12" Type="http://schemas.openxmlformats.org/officeDocument/2006/relationships/image" Target="../media/image8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audio" Target="../media/audio2.wav"/><Relationship Id="rId5" Type="http://schemas.openxmlformats.org/officeDocument/2006/relationships/image" Target="../media/image87.jpeg"/><Relationship Id="rId10" Type="http://schemas.openxmlformats.org/officeDocument/2006/relationships/image" Target="../media/image84.jpeg"/><Relationship Id="rId4" Type="http://schemas.openxmlformats.org/officeDocument/2006/relationships/image" Target="../media/image86.jpeg"/><Relationship Id="rId9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9.jpeg"/><Relationship Id="rId7" Type="http://schemas.openxmlformats.org/officeDocument/2006/relationships/image" Target="../media/image8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79.jpe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claycow.ru/images/content/articles/clay_toys/fill_toy/lubota.jpg" TargetMode="External"/><Relationship Id="rId13" Type="http://schemas.openxmlformats.org/officeDocument/2006/relationships/hyperlink" Target="http://gorod70.ru/upload/files/04/a3/4c.jpg" TargetMode="External"/><Relationship Id="rId3" Type="http://schemas.openxmlformats.org/officeDocument/2006/relationships/hyperlink" Target="http://24warez.ru/uploads/posts/170413/272016/04.jpg" TargetMode="External"/><Relationship Id="rId7" Type="http://schemas.openxmlformats.org/officeDocument/2006/relationships/hyperlink" Target="http://about-toys.ucoz.net/filimonovskaja.jpg" TargetMode="External"/><Relationship Id="rId12" Type="http://schemas.openxmlformats.org/officeDocument/2006/relationships/hyperlink" Target="http://blininfo.ru/upload/medialibrary/55f/55feb9823424e8ac7fc096f4fe6fae4e.jpg" TargetMode="External"/><Relationship Id="rId17" Type="http://schemas.openxmlformats.org/officeDocument/2006/relationships/hyperlink" Target="http://www.stihi.ru/2012/01/21/2217" TargetMode="External"/><Relationship Id="rId2" Type="http://schemas.openxmlformats.org/officeDocument/2006/relationships/hyperlink" Target="http://900igr.net/photo/iskusstvo/Filimonovskaja-igrushka.files/Filimonovskaja-igrushka.html" TargetMode="External"/><Relationship Id="rId16" Type="http://schemas.openxmlformats.org/officeDocument/2006/relationships/hyperlink" Target="http://1.bp.blogspot.com/-zljAQ8-v-AU/TZIOzurPPaI/AAAAAAAAAIg/zj80cSvZbZk/s1600/filim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.ill.in.ua/m/0x0/124313.jpg" TargetMode="External"/><Relationship Id="rId11" Type="http://schemas.openxmlformats.org/officeDocument/2006/relationships/hyperlink" Target="http://art-assorty.ru/uploads/posts/2012-12/1355202496_filimon02.jpg" TargetMode="External"/><Relationship Id="rId5" Type="http://schemas.openxmlformats.org/officeDocument/2006/relationships/hyperlink" Target="http://www.fresher.ru/manager_content/images/filimonovskaya-igrushka/14.jpg" TargetMode="External"/><Relationship Id="rId15" Type="http://schemas.openxmlformats.org/officeDocument/2006/relationships/hyperlink" Target="http://www.tulapressa.ru/wp-content/images/54c13825986758.14494273.jpg" TargetMode="External"/><Relationship Id="rId10" Type="http://schemas.openxmlformats.org/officeDocument/2006/relationships/hyperlink" Target="http://www.comgun.ru/repair/4883-filimonovskaya-igrushka.html" TargetMode="External"/><Relationship Id="rId4" Type="http://schemas.openxmlformats.org/officeDocument/2006/relationships/hyperlink" Target="http://www.fresher.ru/manager_content/images/filimonovskaya-igrushka/big/17.jpg" TargetMode="External"/><Relationship Id="rId9" Type="http://schemas.openxmlformats.org/officeDocument/2006/relationships/hyperlink" Target="http://rus.russischeskulturinstitut.at/data/img/news/495.jpg" TargetMode="External"/><Relationship Id="rId14" Type="http://schemas.openxmlformats.org/officeDocument/2006/relationships/hyperlink" Target="http://culture.ru/ru/uploads/media/news/0001/15/ec7f7aeeea08275ad792761bed514361436a4f4c.jpe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285860"/>
            <a:ext cx="72152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_Cooper" pitchFamily="34" charset="0"/>
              </a:rPr>
              <a:t>Филимоновские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_Cooper" pitchFamily="34" charset="0"/>
              </a:rPr>
              <a:t> игрушки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_Cooper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650" y="479230"/>
            <a:ext cx="552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Виртуальная экскурсия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для детей среднего и  старшего дошкольного возраста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4293096"/>
            <a:ext cx="6003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Павлючик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М.В.</a:t>
            </a:r>
          </a:p>
          <a:p>
            <a:pPr algn="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педагог дополнительного образования </a:t>
            </a:r>
          </a:p>
          <a:p>
            <a:pPr algn="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НРМ ДОБУ «ЦРР –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д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/с «Родничок»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346" y="5879013"/>
            <a:ext cx="17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г.п.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Пойковский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2015 г.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Копия филимоново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79760"/>
            <a:ext cx="3024336" cy="31385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Staralis-podrazhali-emu-slushalis-bespre-koslovno.jpg"/>
          <p:cNvPicPr>
            <a:picLocks noChangeAspect="1"/>
          </p:cNvPicPr>
          <p:nvPr/>
        </p:nvPicPr>
        <p:blipFill>
          <a:blip r:embed="rId2" cstate="print"/>
          <a:srcRect l="4687" t="7291" r="46875" b="5208"/>
          <a:stretch>
            <a:fillRect/>
          </a:stretch>
        </p:blipFill>
        <p:spPr>
          <a:xfrm>
            <a:off x="428596" y="500042"/>
            <a:ext cx="4429156" cy="6000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28" y="4500570"/>
            <a:ext cx="3714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Научились игрушки да посуду лепить в деревне все, от мала до велика, всем полюбилось это занятие. 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S-tekh-por-zaigrala-zapela-tsvetnaja-mjagkaja-glina-pod-rukami-mas-terov.jpg"/>
          <p:cNvPicPr>
            <a:picLocks noChangeAspect="1"/>
          </p:cNvPicPr>
          <p:nvPr/>
        </p:nvPicPr>
        <p:blipFill>
          <a:blip r:embed="rId2" cstate="print"/>
          <a:srcRect l="3259" t="5208" r="46741" b="7291"/>
          <a:stretch>
            <a:fillRect/>
          </a:stretch>
        </p:blipFill>
        <p:spPr>
          <a:xfrm>
            <a:off x="428596" y="500042"/>
            <a:ext cx="4572032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2066" y="548680"/>
            <a:ext cx="371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С тех пор запела, заиграла мягкая глина под руками мастеров. Гончарили мужчины, а женщины и дети лепили звонкие свистульки.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300192" y="5589240"/>
            <a:ext cx="2160240" cy="64807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aster_03.jpg"/>
          <p:cNvPicPr>
            <a:picLocks noChangeAspect="1"/>
          </p:cNvPicPr>
          <p:nvPr/>
        </p:nvPicPr>
        <p:blipFill>
          <a:blip r:embed="rId3" cstate="print"/>
          <a:srcRect b="2476"/>
          <a:stretch>
            <a:fillRect/>
          </a:stretch>
        </p:blipFill>
        <p:spPr>
          <a:xfrm>
            <a:off x="827584" y="404664"/>
            <a:ext cx="7416824" cy="482453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5725705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Лепят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филимоновскую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игрушку из черной глины. Глина эта жирная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тягучая, поэтому всю игрушку из одного куска вылепливают, вытягивая все ее части.  Затем игрушки сушат в теплом, но темном помещении.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386" name="AutoShape 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12160" y="0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Технология изготовления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12160" y="0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Технология изготовления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 descr="master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9"/>
            <a:ext cx="4176463" cy="6264696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618300" y="441947"/>
            <a:ext cx="4067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В старину в течение всего года люди занимались изготовлением глиняных предметов, а затем, в один из весенних дней, в центре большого поля перед началом его обработки проводили большой праздник. Он заключался в том, чтобы обжечь все глиняные изделия, а после праздника отнести их на рынок для продажи. </a:t>
            </a:r>
          </a:p>
          <a:p>
            <a:pPr indent="358775"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Для начала выкапывали большую яму в центре поля, которую обкладывали кирпичами, делая кирпичные подставки (полочки) под посуду и игрушки (такая необыкновенная печь называлась горном), а затем поджигали солому, которую выкладывали на посуду. После того, как солома сгорала, ждали, пока глина остынет, и после забирали каждый свое, теперь уже белое, изделие домой.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5879593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После обжига игрушки становятся белоснежными. Вот такая удивительная она, глина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филимоновская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</a:rPr>
              <a:t> – от жара из черной в белую превращается!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386" name="AutoShape 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4" name="Picture 2" descr="Филимоновская игруш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68854"/>
            <a:ext cx="6912768" cy="485868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12160" y="0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Технология изготовления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5613047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В старину мастера расписывали игрушки куриными и утиными перышками, а теперь – тонкими кисточками. Красок всего три: желтая,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красная (ярко розовая) и синяя. Но </a:t>
            </a:r>
            <a:r>
              <a:rPr lang="ru-RU" dirty="0" smtClean="0"/>
              <a:t>мастера варьируют цвет. Ложится синий мазок на желтый – получается зеленый, красный на желтый - дает оранжевый, синий на красный - фиолетовый.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386" name="AutoShape 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2" name="Picture 2" descr="Букинист в Туле"/>
          <p:cNvPicPr>
            <a:picLocks noChangeAspect="1" noChangeArrowheads="1"/>
          </p:cNvPicPr>
          <p:nvPr/>
        </p:nvPicPr>
        <p:blipFill>
          <a:blip r:embed="rId3" cstate="print"/>
          <a:srcRect b="1576"/>
          <a:stretch>
            <a:fillRect/>
          </a:stretch>
        </p:blipFill>
        <p:spPr bwMode="auto">
          <a:xfrm>
            <a:off x="922742" y="453522"/>
            <a:ext cx="7272808" cy="477567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12160" y="0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Технология изготовления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5705379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Роспись строится по традиционной схеме:  сначала накладывают желтые полосы и пятна;   потом их обводят красным;   затем зеленым, синим, иногда фиолетовым. </a:t>
            </a:r>
          </a:p>
        </p:txBody>
      </p:sp>
      <p:sp>
        <p:nvSpPr>
          <p:cNvPr id="16386" name="AutoShape 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3" cstate="print"/>
          <a:srcRect t="4243" b="2828"/>
          <a:stretch>
            <a:fillRect/>
          </a:stretch>
        </p:blipFill>
        <p:spPr>
          <a:xfrm>
            <a:off x="755576" y="548680"/>
            <a:ext cx="7632848" cy="473107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12160" y="0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Технология изготовления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9000" r="-3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17032"/>
            <a:ext cx="2681248" cy="288032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6386" name="AutoShape 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Расписная барыня: день с мастерами филимоновской игрушки Ты 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4" cstate="print"/>
          <a:srcRect t="9804" b="11765"/>
          <a:stretch>
            <a:fillRect/>
          </a:stretch>
        </p:blipFill>
        <p:spPr>
          <a:xfrm>
            <a:off x="3923928" y="476672"/>
            <a:ext cx="4896544" cy="288032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2" name="Скругленный прямоугольник 11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983760" y="6021288"/>
            <a:ext cx="2160240" cy="64807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0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Технология изготовления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255994"/>
            <a:ext cx="33843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Свистульки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 глину замесил</a:t>
            </a:r>
            <a:br>
              <a:rPr lang="ru-RU" dirty="0" smtClean="0"/>
            </a:br>
            <a:r>
              <a:rPr lang="ru-RU" dirty="0" smtClean="0"/>
              <a:t>И игрушек налепил,</a:t>
            </a:r>
            <a:br>
              <a:rPr lang="ru-RU" dirty="0" smtClean="0"/>
            </a:br>
            <a:r>
              <a:rPr lang="ru-RU" dirty="0" smtClean="0"/>
              <a:t>После высушил, и в печь –</a:t>
            </a:r>
            <a:br>
              <a:rPr lang="ru-RU" dirty="0" smtClean="0"/>
            </a:br>
            <a:r>
              <a:rPr lang="ru-RU" dirty="0" smtClean="0"/>
              <a:t>Добела их все обжечь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потом он краски взял</a:t>
            </a:r>
            <a:br>
              <a:rPr lang="ru-RU" dirty="0" smtClean="0"/>
            </a:br>
            <a:r>
              <a:rPr lang="ru-RU" dirty="0" smtClean="0"/>
              <a:t>И игрушки расписал.</a:t>
            </a:r>
            <a:br>
              <a:rPr lang="ru-RU" dirty="0" smtClean="0"/>
            </a:br>
            <a:r>
              <a:rPr lang="ru-RU" dirty="0" smtClean="0"/>
              <a:t>Вот они какие в ряд</a:t>
            </a:r>
            <a:br>
              <a:rPr lang="ru-RU" dirty="0" smtClean="0"/>
            </a:br>
            <a:r>
              <a:rPr lang="ru-RU" dirty="0" smtClean="0"/>
              <a:t>Разноцветные стоят:</a:t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dirty="0" smtClean="0"/>
              <a:t>Цвет </a:t>
            </a:r>
            <a:r>
              <a:rPr lang="ru-RU" dirty="0" smtClean="0"/>
              <a:t>малиновый и синий,</a:t>
            </a:r>
            <a:br>
              <a:rPr lang="ru-RU" dirty="0" smtClean="0"/>
            </a:br>
            <a:r>
              <a:rPr lang="ru-RU" dirty="0" smtClean="0"/>
              <a:t>Жёлтый – яркий и красивый.</a:t>
            </a:r>
            <a:br>
              <a:rPr lang="ru-RU" dirty="0" smtClean="0"/>
            </a:br>
            <a:r>
              <a:rPr lang="ru-RU" dirty="0" smtClean="0"/>
              <a:t>Зайцы, птички, петушки –</a:t>
            </a:r>
            <a:br>
              <a:rPr lang="ru-RU" dirty="0" smtClean="0"/>
            </a:br>
            <a:r>
              <a:rPr lang="ru-RU" dirty="0" smtClean="0"/>
              <a:t>Музыкальные </a:t>
            </a:r>
            <a:r>
              <a:rPr lang="ru-RU" dirty="0" smtClean="0"/>
              <a:t>свистки,</a:t>
            </a:r>
            <a:br>
              <a:rPr lang="ru-RU" dirty="0" smtClean="0"/>
            </a:br>
            <a:endParaRPr lang="ru-RU" dirty="0" smtClean="0"/>
          </a:p>
          <a:p>
            <a:pPr algn="ctr"/>
            <a:r>
              <a:rPr lang="ru-RU" dirty="0" smtClean="0"/>
              <a:t>По-народному </a:t>
            </a:r>
            <a:r>
              <a:rPr lang="ru-RU" dirty="0" smtClean="0"/>
              <a:t>– свистульки,</a:t>
            </a:r>
            <a:br>
              <a:rPr lang="ru-RU" dirty="0" smtClean="0"/>
            </a:br>
            <a:r>
              <a:rPr lang="ru-RU" dirty="0" smtClean="0"/>
              <a:t>Лепят в области их Тульской</a:t>
            </a:r>
            <a:br>
              <a:rPr lang="ru-RU" dirty="0" smtClean="0"/>
            </a:br>
            <a:r>
              <a:rPr lang="ru-RU" dirty="0" smtClean="0"/>
              <a:t>И свистульки, спору нет,</a:t>
            </a:r>
            <a:br>
              <a:rPr lang="ru-RU" dirty="0" smtClean="0"/>
            </a:br>
            <a:r>
              <a:rPr lang="ru-RU" dirty="0" smtClean="0"/>
              <a:t>Покорили целый свет!</a:t>
            </a:r>
            <a:endParaRPr lang="ru-RU" dirty="0"/>
          </a:p>
        </p:txBody>
      </p:sp>
      <p:pic>
        <p:nvPicPr>
          <p:cNvPr id="16" name="Рисунок 15" descr="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923928" y="3717032"/>
            <a:ext cx="1732692" cy="288032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2302837" y="6392361"/>
            <a:ext cx="11890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Нина </a:t>
            </a:r>
            <a:r>
              <a:rPr lang="ru-RU" sz="1200" dirty="0" err="1" smtClean="0"/>
              <a:t>Агошкова</a:t>
            </a:r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Ягоды годжи народные игрушки фото уроки Худеем вместе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585963"/>
            <a:ext cx="1792335" cy="3132000"/>
          </a:xfrm>
          <a:prstGeom prst="rect">
            <a:avLst/>
          </a:prstGeom>
          <a:noFill/>
        </p:spPr>
      </p:pic>
      <p:pic>
        <p:nvPicPr>
          <p:cNvPr id="66566" name="Picture 6" descr="Филимоновская глиняная игрушка Онлайн-школа &quot;Umbrasiena.ru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15475"/>
            <a:ext cx="2155752" cy="3132000"/>
          </a:xfrm>
          <a:prstGeom prst="rect">
            <a:avLst/>
          </a:prstGeom>
          <a:noFill/>
        </p:spPr>
      </p:pic>
      <p:pic>
        <p:nvPicPr>
          <p:cNvPr id="66568" name="Picture 8" descr="Филимоновская игруш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153" y="550307"/>
            <a:ext cx="1861303" cy="3132000"/>
          </a:xfrm>
          <a:prstGeom prst="rect">
            <a:avLst/>
          </a:prstGeom>
          <a:noFill/>
        </p:spPr>
      </p:pic>
      <p:pic>
        <p:nvPicPr>
          <p:cNvPr id="10" name="Рисунок 9" descr="26.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585963"/>
            <a:ext cx="1645524" cy="3132000"/>
          </a:xfrm>
          <a:prstGeom prst="rect">
            <a:avLst/>
          </a:prstGeom>
        </p:spPr>
      </p:pic>
      <p:pic>
        <p:nvPicPr>
          <p:cNvPr id="11" name="Рисунок 10" descr="olen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63"/>
          <a:stretch>
            <a:fillRect/>
          </a:stretch>
        </p:blipFill>
        <p:spPr>
          <a:xfrm>
            <a:off x="5580112" y="620688"/>
            <a:ext cx="1224136" cy="313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5865" y="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Элементы росписи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73108" y="2530179"/>
            <a:ext cx="648072" cy="64807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5976" y="2349811"/>
            <a:ext cx="648072" cy="64807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56569" y="2564904"/>
            <a:ext cx="648072" cy="64807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175193" y="2445665"/>
            <a:ext cx="648072" cy="64807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/>
          <a:srcRect l="12389" t="12389" r="12389" b="12389"/>
          <a:stretch>
            <a:fillRect/>
          </a:stretch>
        </p:blipFill>
        <p:spPr bwMode="auto">
          <a:xfrm>
            <a:off x="755576" y="4869160"/>
            <a:ext cx="144016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Ягоды годжи народные игрушки фото уроки Худеем вместе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585963"/>
            <a:ext cx="1792335" cy="3132000"/>
          </a:xfrm>
          <a:prstGeom prst="rect">
            <a:avLst/>
          </a:prstGeom>
          <a:noFill/>
        </p:spPr>
      </p:pic>
      <p:pic>
        <p:nvPicPr>
          <p:cNvPr id="66566" name="Picture 6" descr="Филимоновская глиняная игрушка Онлайн-школа &quot;Umbrasiena.ru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15475"/>
            <a:ext cx="2155752" cy="3132000"/>
          </a:xfrm>
          <a:prstGeom prst="rect">
            <a:avLst/>
          </a:prstGeom>
          <a:noFill/>
        </p:spPr>
      </p:pic>
      <p:pic>
        <p:nvPicPr>
          <p:cNvPr id="66568" name="Picture 8" descr="Филимоновская игруш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153" y="550307"/>
            <a:ext cx="1861303" cy="3132000"/>
          </a:xfrm>
          <a:prstGeom prst="rect">
            <a:avLst/>
          </a:prstGeom>
          <a:noFill/>
        </p:spPr>
      </p:pic>
      <p:pic>
        <p:nvPicPr>
          <p:cNvPr id="10" name="Рисунок 9" descr="26.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585963"/>
            <a:ext cx="1645524" cy="3132000"/>
          </a:xfrm>
          <a:prstGeom prst="rect">
            <a:avLst/>
          </a:prstGeom>
        </p:spPr>
      </p:pic>
      <p:pic>
        <p:nvPicPr>
          <p:cNvPr id="11" name="Рисунок 10" descr="olen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63"/>
          <a:stretch>
            <a:fillRect/>
          </a:stretch>
        </p:blipFill>
        <p:spPr>
          <a:xfrm>
            <a:off x="5580112" y="620688"/>
            <a:ext cx="1224136" cy="313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5865" y="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Элементы росписи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12389" t="12389" r="12389" b="12389"/>
          <a:stretch>
            <a:fillRect/>
          </a:stretch>
        </p:blipFill>
        <p:spPr bwMode="auto">
          <a:xfrm>
            <a:off x="755576" y="4869160"/>
            <a:ext cx="144016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Прямая со стрелкой 68"/>
          <p:cNvCxnSpPr/>
          <p:nvPr/>
        </p:nvCxnSpPr>
        <p:spPr>
          <a:xfrm flipH="1" flipV="1">
            <a:off x="1187624" y="2420888"/>
            <a:ext cx="1440160" cy="237626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2699792" y="3356992"/>
            <a:ext cx="216024" cy="144016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3131840" y="3068960"/>
            <a:ext cx="1224136" cy="172819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3491880" y="1844824"/>
            <a:ext cx="2592288" cy="295232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4067944" y="3140968"/>
            <a:ext cx="2952328" cy="165618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3779912" y="2132856"/>
            <a:ext cx="3528392" cy="266429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97152"/>
            <a:ext cx="17317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s8_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276872"/>
            <a:ext cx="3024336" cy="403244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23928" y="635204"/>
            <a:ext cx="47200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Ты откуда пришла к нам такая?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Вся простая без хитрых затей.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С длинной шеей и расписная,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Для игры и забавы детей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6" name="Рисунок 5" descr="olen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492896"/>
            <a:ext cx="3353596" cy="3855763"/>
          </a:xfrm>
          <a:prstGeom prst="rect">
            <a:avLst/>
          </a:prstGeom>
        </p:spPr>
      </p:pic>
      <p:pic>
        <p:nvPicPr>
          <p:cNvPr id="7" name="Рисунок 6" descr="Изображение 0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2444572" cy="32045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Ягоды годжи народные игрушки фото уроки Худеем вместе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585963"/>
            <a:ext cx="1792335" cy="3132000"/>
          </a:xfrm>
          <a:prstGeom prst="rect">
            <a:avLst/>
          </a:prstGeom>
          <a:noFill/>
        </p:spPr>
      </p:pic>
      <p:pic>
        <p:nvPicPr>
          <p:cNvPr id="66566" name="Picture 6" descr="Филимоновская глиняная игрушка Онлайн-школа &quot;Umbrasiena.ru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15475"/>
            <a:ext cx="2155752" cy="3132000"/>
          </a:xfrm>
          <a:prstGeom prst="rect">
            <a:avLst/>
          </a:prstGeom>
          <a:noFill/>
        </p:spPr>
      </p:pic>
      <p:pic>
        <p:nvPicPr>
          <p:cNvPr id="66568" name="Picture 8" descr="Филимоновская игруш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153" y="550307"/>
            <a:ext cx="1861303" cy="3132000"/>
          </a:xfrm>
          <a:prstGeom prst="rect">
            <a:avLst/>
          </a:prstGeom>
          <a:noFill/>
        </p:spPr>
      </p:pic>
      <p:pic>
        <p:nvPicPr>
          <p:cNvPr id="10" name="Рисунок 9" descr="26.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585963"/>
            <a:ext cx="1645524" cy="3132000"/>
          </a:xfrm>
          <a:prstGeom prst="rect">
            <a:avLst/>
          </a:prstGeom>
        </p:spPr>
      </p:pic>
      <p:pic>
        <p:nvPicPr>
          <p:cNvPr id="11" name="Рисунок 10" descr="olen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63"/>
          <a:stretch>
            <a:fillRect/>
          </a:stretch>
        </p:blipFill>
        <p:spPr>
          <a:xfrm>
            <a:off x="5580112" y="620688"/>
            <a:ext cx="1224136" cy="313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5865" y="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Элементы росписи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12389" t="12389" r="12389" b="12389"/>
          <a:stretch>
            <a:fillRect/>
          </a:stretch>
        </p:blipFill>
        <p:spPr bwMode="auto">
          <a:xfrm>
            <a:off x="755576" y="4869160"/>
            <a:ext cx="144016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97152"/>
            <a:ext cx="17317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797152"/>
            <a:ext cx="199272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4355976" y="2492896"/>
            <a:ext cx="792088" cy="230425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2951" idx="0"/>
          </p:cNvCxnSpPr>
          <p:nvPr/>
        </p:nvCxnSpPr>
        <p:spPr>
          <a:xfrm flipH="1" flipV="1">
            <a:off x="4860032" y="2420888"/>
            <a:ext cx="636324" cy="237626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724128" y="3356992"/>
            <a:ext cx="216024" cy="144016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300192" y="3068960"/>
            <a:ext cx="1728192" cy="172819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012160" y="3356992"/>
            <a:ext cx="1008112" cy="144016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Ягоды годжи народные игрушки фото уроки Худеем вместе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585963"/>
            <a:ext cx="1792335" cy="3132000"/>
          </a:xfrm>
          <a:prstGeom prst="rect">
            <a:avLst/>
          </a:prstGeom>
          <a:noFill/>
        </p:spPr>
      </p:pic>
      <p:pic>
        <p:nvPicPr>
          <p:cNvPr id="66566" name="Picture 6" descr="Филимоновская глиняная игрушка Онлайн-школа &quot;Umbrasiena.ru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15475"/>
            <a:ext cx="2155752" cy="3132000"/>
          </a:xfrm>
          <a:prstGeom prst="rect">
            <a:avLst/>
          </a:prstGeom>
          <a:noFill/>
        </p:spPr>
      </p:pic>
      <p:pic>
        <p:nvPicPr>
          <p:cNvPr id="66568" name="Picture 8" descr="Филимоновская игруш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153" y="550307"/>
            <a:ext cx="1861303" cy="3132000"/>
          </a:xfrm>
          <a:prstGeom prst="rect">
            <a:avLst/>
          </a:prstGeom>
          <a:noFill/>
        </p:spPr>
      </p:pic>
      <p:pic>
        <p:nvPicPr>
          <p:cNvPr id="10" name="Рисунок 9" descr="26.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585963"/>
            <a:ext cx="1645524" cy="3132000"/>
          </a:xfrm>
          <a:prstGeom prst="rect">
            <a:avLst/>
          </a:prstGeom>
        </p:spPr>
      </p:pic>
      <p:pic>
        <p:nvPicPr>
          <p:cNvPr id="11" name="Рисунок 10" descr="olen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63"/>
          <a:stretch>
            <a:fillRect/>
          </a:stretch>
        </p:blipFill>
        <p:spPr>
          <a:xfrm>
            <a:off x="5580112" y="620688"/>
            <a:ext cx="1224136" cy="313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5865" y="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Элементы росписи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12389" t="12389" r="12389" b="12389"/>
          <a:stretch>
            <a:fillRect/>
          </a:stretch>
        </p:blipFill>
        <p:spPr bwMode="auto">
          <a:xfrm>
            <a:off x="755576" y="4869160"/>
            <a:ext cx="144016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797152"/>
            <a:ext cx="17317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797152"/>
            <a:ext cx="199272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1691680" y="2492896"/>
            <a:ext cx="5400600" cy="237626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2946" idx="0"/>
          </p:cNvCxnSpPr>
          <p:nvPr/>
        </p:nvCxnSpPr>
        <p:spPr>
          <a:xfrm flipH="1" flipV="1">
            <a:off x="4860032" y="3212976"/>
            <a:ext cx="2844316" cy="158417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8244408" y="1916832"/>
            <a:ext cx="144016" cy="295232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7452320" y="1772816"/>
            <a:ext cx="576064" cy="309634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10" cstate="print"/>
          <a:srcRect r="11442"/>
          <a:stretch>
            <a:fillRect/>
          </a:stretch>
        </p:blipFill>
        <p:spPr bwMode="auto">
          <a:xfrm>
            <a:off x="6732240" y="4797152"/>
            <a:ext cx="194421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Ягоды годжи народные игрушки фото уроки Худеем вместе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585963"/>
            <a:ext cx="1792335" cy="3132000"/>
          </a:xfrm>
          <a:prstGeom prst="rect">
            <a:avLst/>
          </a:prstGeom>
          <a:noFill/>
        </p:spPr>
      </p:pic>
      <p:pic>
        <p:nvPicPr>
          <p:cNvPr id="66566" name="Picture 6" descr="Филимоновская глиняная игрушка Онлайн-школа &quot;Umbrasiena.ru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15475"/>
            <a:ext cx="2155752" cy="3132000"/>
          </a:xfrm>
          <a:prstGeom prst="rect">
            <a:avLst/>
          </a:prstGeom>
          <a:noFill/>
        </p:spPr>
      </p:pic>
      <p:pic>
        <p:nvPicPr>
          <p:cNvPr id="66568" name="Picture 8" descr="Филимоновская игруш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153" y="550307"/>
            <a:ext cx="1861303" cy="3132000"/>
          </a:xfrm>
          <a:prstGeom prst="rect">
            <a:avLst/>
          </a:prstGeom>
          <a:noFill/>
        </p:spPr>
      </p:pic>
      <p:pic>
        <p:nvPicPr>
          <p:cNvPr id="10" name="Рисунок 9" descr="26.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585963"/>
            <a:ext cx="1645524" cy="3132000"/>
          </a:xfrm>
          <a:prstGeom prst="rect">
            <a:avLst/>
          </a:prstGeom>
        </p:spPr>
      </p:pic>
      <p:pic>
        <p:nvPicPr>
          <p:cNvPr id="11" name="Рисунок 10" descr="olen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63"/>
          <a:stretch>
            <a:fillRect/>
          </a:stretch>
        </p:blipFill>
        <p:spPr>
          <a:xfrm>
            <a:off x="5580112" y="620688"/>
            <a:ext cx="1224136" cy="313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5865" y="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Элементы росписи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7" cstate="print"/>
          <a:srcRect r="11442"/>
          <a:stretch>
            <a:fillRect/>
          </a:stretch>
        </p:blipFill>
        <p:spPr bwMode="auto">
          <a:xfrm>
            <a:off x="6732240" y="4797152"/>
            <a:ext cx="194421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8" cstate="print"/>
          <a:srcRect l="12389" t="12389" r="12389" b="12389"/>
          <a:stretch>
            <a:fillRect/>
          </a:stretch>
        </p:blipFill>
        <p:spPr bwMode="auto">
          <a:xfrm>
            <a:off x="755576" y="4869160"/>
            <a:ext cx="144016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797152"/>
            <a:ext cx="17317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4797152"/>
            <a:ext cx="199272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331640" y="2204864"/>
            <a:ext cx="1224136" cy="172819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547664" y="3140968"/>
            <a:ext cx="792088" cy="7920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3861048"/>
            <a:ext cx="3800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Ягоды годжи народные игрушки фото уроки Худеем вместе!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1880" y="585963"/>
            <a:ext cx="1792335" cy="3132000"/>
          </a:xfrm>
          <a:prstGeom prst="rect">
            <a:avLst/>
          </a:prstGeom>
          <a:noFill/>
        </p:spPr>
      </p:pic>
      <p:pic>
        <p:nvPicPr>
          <p:cNvPr id="66566" name="Picture 6" descr="Филимоновская глиняная игрушка Онлайн-школа &quot;Umbrasiena.ru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15475"/>
            <a:ext cx="2155752" cy="3132000"/>
          </a:xfrm>
          <a:prstGeom prst="rect">
            <a:avLst/>
          </a:prstGeom>
          <a:noFill/>
        </p:spPr>
      </p:pic>
      <p:pic>
        <p:nvPicPr>
          <p:cNvPr id="66568" name="Picture 8" descr="Филимоновская игруш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153" y="550307"/>
            <a:ext cx="1861303" cy="3132000"/>
          </a:xfrm>
          <a:prstGeom prst="rect">
            <a:avLst/>
          </a:prstGeom>
          <a:noFill/>
        </p:spPr>
      </p:pic>
      <p:pic>
        <p:nvPicPr>
          <p:cNvPr id="10" name="Рисунок 9" descr="26.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585963"/>
            <a:ext cx="1645524" cy="3132000"/>
          </a:xfrm>
          <a:prstGeom prst="rect">
            <a:avLst/>
          </a:prstGeom>
        </p:spPr>
      </p:pic>
      <p:pic>
        <p:nvPicPr>
          <p:cNvPr id="11" name="Рисунок 10" descr="olen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063"/>
          <a:stretch>
            <a:fillRect/>
          </a:stretch>
        </p:blipFill>
        <p:spPr>
          <a:xfrm>
            <a:off x="5580112" y="620688"/>
            <a:ext cx="1224136" cy="313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45865" y="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Элементы росписи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7" cstate="print"/>
          <a:srcRect r="11442"/>
          <a:stretch>
            <a:fillRect/>
          </a:stretch>
        </p:blipFill>
        <p:spPr bwMode="auto">
          <a:xfrm>
            <a:off x="6732240" y="4797152"/>
            <a:ext cx="194421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861048"/>
            <a:ext cx="3800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9" cstate="print"/>
          <a:srcRect l="12389" t="12389" r="12389" b="12389"/>
          <a:stretch>
            <a:fillRect/>
          </a:stretch>
        </p:blipFill>
        <p:spPr bwMode="auto">
          <a:xfrm>
            <a:off x="755576" y="4869160"/>
            <a:ext cx="144016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4797152"/>
            <a:ext cx="17317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797152"/>
            <a:ext cx="199272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2915816" y="2348880"/>
            <a:ext cx="2664296" cy="1656184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588224" y="2420888"/>
            <a:ext cx="1440160" cy="158417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3861048"/>
            <a:ext cx="369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11" y="47667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Филимоновские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узоры напоминают о связях человека и природы. Елочки, кружочки, солнышки, что используют мастера – это очень древние обрядовые знаки. По старинному поверью символы в узорах несли духовную силу, способную заклинать любое зло и несправедливость стихийных сил природы. Эти символические знаки, пришедшие к нам из древних обрядовых праздников, – с магической символикой. 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5865" y="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Элементы росписи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11442"/>
          <a:stretch>
            <a:fillRect/>
          </a:stretch>
        </p:blipFill>
        <p:spPr bwMode="auto">
          <a:xfrm>
            <a:off x="6732240" y="4797152"/>
            <a:ext cx="194421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8009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12389" t="12389" r="12389" b="12389"/>
          <a:stretch>
            <a:fillRect/>
          </a:stretch>
        </p:blipFill>
        <p:spPr bwMode="auto">
          <a:xfrm>
            <a:off x="755576" y="4869160"/>
            <a:ext cx="1440160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97152"/>
            <a:ext cx="17317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797152"/>
            <a:ext cx="199272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861048"/>
            <a:ext cx="369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5865" y="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Элементы росписи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39552" y="332656"/>
            <a:ext cx="7992888" cy="1795544"/>
            <a:chOff x="539552" y="332656"/>
            <a:chExt cx="7992888" cy="1795544"/>
          </a:xfrm>
        </p:grpSpPr>
        <p:sp>
          <p:nvSpPr>
            <p:cNvPr id="2" name="TextBox 1"/>
            <p:cNvSpPr txBox="1"/>
            <p:nvPr/>
          </p:nvSpPr>
          <p:spPr>
            <a:xfrm>
              <a:off x="599985" y="332656"/>
              <a:ext cx="1644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u="sng" dirty="0" smtClean="0">
                  <a:latin typeface="Calibri" pitchFamily="34" charset="0"/>
                  <a:cs typeface="Calibri" pitchFamily="34" charset="0"/>
                </a:rPr>
                <a:t>Солнце </a:t>
              </a:r>
              <a:endParaRPr lang="ru-RU" sz="2000" u="sng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39552" y="660758"/>
              <a:ext cx="7992888" cy="146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Группа 52"/>
          <p:cNvGrpSpPr/>
          <p:nvPr/>
        </p:nvGrpSpPr>
        <p:grpSpPr>
          <a:xfrm>
            <a:off x="467544" y="1916832"/>
            <a:ext cx="8208912" cy="1152048"/>
            <a:chOff x="467544" y="1916832"/>
            <a:chExt cx="8208912" cy="115204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348880"/>
              <a:ext cx="2232248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t="15002" r="23200" b="14990"/>
            <a:stretch>
              <a:fillRect/>
            </a:stretch>
          </p:blipFill>
          <p:spPr bwMode="auto">
            <a:xfrm>
              <a:off x="5148064" y="2348880"/>
              <a:ext cx="1728192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11560" y="1916832"/>
              <a:ext cx="1644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u="sng" dirty="0" smtClean="0">
                  <a:latin typeface="Calibri" pitchFamily="34" charset="0"/>
                  <a:cs typeface="Calibri" pitchFamily="34" charset="0"/>
                </a:rPr>
                <a:t>Вода  </a:t>
              </a:r>
              <a:endParaRPr lang="ru-RU" sz="2000" u="sng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3809" t="6250" r="46377" b="6250"/>
            <a:stretch>
              <a:fillRect/>
            </a:stretch>
          </p:blipFill>
          <p:spPr bwMode="auto">
            <a:xfrm>
              <a:off x="7092280" y="2348880"/>
              <a:ext cx="1584176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3808" y="2348880"/>
              <a:ext cx="216782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467544" y="3100898"/>
            <a:ext cx="6766594" cy="1192118"/>
            <a:chOff x="467544" y="3100898"/>
            <a:chExt cx="6766594" cy="1192118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3573016"/>
              <a:ext cx="369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539552" y="3100898"/>
              <a:ext cx="1644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u="sng" dirty="0" smtClean="0">
                  <a:latin typeface="Calibri" pitchFamily="34" charset="0"/>
                  <a:cs typeface="Calibri" pitchFamily="34" charset="0"/>
                </a:rPr>
                <a:t>Земля   </a:t>
              </a:r>
              <a:endParaRPr lang="ru-RU" sz="2000" u="sng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397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7984" y="3573016"/>
              <a:ext cx="2806154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Группа 54"/>
          <p:cNvGrpSpPr/>
          <p:nvPr/>
        </p:nvGrpSpPr>
        <p:grpSpPr>
          <a:xfrm>
            <a:off x="467544" y="4437112"/>
            <a:ext cx="7788440" cy="1827120"/>
            <a:chOff x="467544" y="4437112"/>
            <a:chExt cx="7788440" cy="182712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 r="11442"/>
            <a:stretch>
              <a:fillRect/>
            </a:stretch>
          </p:blipFill>
          <p:spPr bwMode="auto">
            <a:xfrm>
              <a:off x="6311768" y="4797152"/>
              <a:ext cx="1944216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35504" y="4797152"/>
              <a:ext cx="1992727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3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1128" y="5517232"/>
              <a:ext cx="2988000" cy="74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467544" y="4437112"/>
              <a:ext cx="1644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u="sng" dirty="0" smtClean="0">
                  <a:latin typeface="Calibri" pitchFamily="34" charset="0"/>
                  <a:cs typeface="Calibri" pitchFamily="34" charset="0"/>
                </a:rPr>
                <a:t>Плодородие    </a:t>
              </a:r>
              <a:endParaRPr lang="ru-RU" sz="2000" u="sng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3974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39552" y="4941167"/>
              <a:ext cx="3024000" cy="47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Скругленный прямоугольник 55">
            <a:hlinkClick r:id="rId1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983760" y="6021288"/>
            <a:ext cx="2160240" cy="64807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лимоновская игрушка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0291" y="215201"/>
            <a:ext cx="2906913" cy="553218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60119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«Барынька».</a:t>
            </a:r>
          </a:p>
          <a:p>
            <a:pPr algn="just"/>
            <a:r>
              <a:rPr lang="ru-RU" dirty="0" smtClean="0"/>
              <a:t>Женская глиняная фигурка. Этот образ - продолжение рода всего живого.</a:t>
            </a:r>
            <a:endParaRPr lang="ru-RU" dirty="0"/>
          </a:p>
        </p:txBody>
      </p:sp>
      <p:pic>
        <p:nvPicPr>
          <p:cNvPr id="4" name="Рисунок 3" descr="image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05955" y="202773"/>
            <a:ext cx="2412610" cy="555171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лимоновская игрушка."/>
          <p:cNvPicPr>
            <a:picLocks noChangeAspect="1" noChangeArrowheads="1"/>
          </p:cNvPicPr>
          <p:nvPr/>
        </p:nvPicPr>
        <p:blipFill>
          <a:blip r:embed="rId3" cstate="print"/>
          <a:srcRect t="6410"/>
          <a:stretch>
            <a:fillRect/>
          </a:stretch>
        </p:blipFill>
        <p:spPr bwMode="auto">
          <a:xfrm>
            <a:off x="323528" y="215201"/>
            <a:ext cx="3960440" cy="553218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91602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«Медведь с зеркалом». Одна из традиционных фигурок данного промысла. Медведь по поверьям символизировал силу, мудрость, доброту, покровительство слабым. Это символ могущества. Медведь предвещает пробуждение природы.</a:t>
            </a:r>
            <a:endParaRPr lang="ru-RU" dirty="0"/>
          </a:p>
        </p:txBody>
      </p:sp>
      <p:pic>
        <p:nvPicPr>
          <p:cNvPr id="4" name="Рисунок 3" descr="image201.jpg"/>
          <p:cNvPicPr>
            <a:picLocks noChangeAspect="1"/>
          </p:cNvPicPr>
          <p:nvPr/>
        </p:nvPicPr>
        <p:blipFill>
          <a:blip r:embed="rId4" cstate="print"/>
          <a:srcRect l="24485" r="25903"/>
          <a:stretch>
            <a:fillRect/>
          </a:stretch>
        </p:blipFill>
        <p:spPr>
          <a:xfrm>
            <a:off x="5076056" y="202773"/>
            <a:ext cx="3672408" cy="555171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лимоновская игрушка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9531" y="215201"/>
            <a:ext cx="3168434" cy="553218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94928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Петушки - излюбленные свистульки у мастериц. Для древних славян образ Птицы всегда символизировал весну. Птицы – знаки воскресения природы, пробуждения земли, рассвета, хорошего урожая, счастливой семьи. </a:t>
            </a:r>
            <a:endParaRPr lang="ru-RU" dirty="0"/>
          </a:p>
        </p:txBody>
      </p:sp>
      <p:pic>
        <p:nvPicPr>
          <p:cNvPr id="4" name="Рисунок 3" descr="image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1699" y="202773"/>
            <a:ext cx="3341122" cy="555171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Филимоновская игрушка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833982"/>
            <a:ext cx="4467226" cy="446722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1026" name="Picture 2" descr="Филимоновская игрушка.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2996952"/>
            <a:ext cx="3757538" cy="275577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87727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«Свинья с поросятами». </a:t>
            </a:r>
          </a:p>
          <a:p>
            <a:pPr algn="just"/>
            <a:r>
              <a:rPr lang="ru-RU" sz="2000" dirty="0" smtClean="0"/>
              <a:t>Свинья - это символ удовольствия и материального благосостояния. Свинка с поросятами, выполненная в виде свирели обязательно принесет удачу в дом.</a:t>
            </a:r>
            <a:endParaRPr lang="ru-RU" sz="2000" dirty="0"/>
          </a:p>
        </p:txBody>
      </p:sp>
      <p:pic>
        <p:nvPicPr>
          <p:cNvPr id="6" name="Рисунок 5" descr="filimon09.jpg"/>
          <p:cNvPicPr>
            <a:picLocks noChangeAspect="1"/>
          </p:cNvPicPr>
          <p:nvPr/>
        </p:nvPicPr>
        <p:blipFill>
          <a:blip r:embed="rId5" cstate="print"/>
          <a:srcRect t="8422"/>
          <a:stretch>
            <a:fillRect/>
          </a:stretch>
        </p:blipFill>
        <p:spPr>
          <a:xfrm>
            <a:off x="5148064" y="323639"/>
            <a:ext cx="3089240" cy="234888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1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7384"/>
            <a:ext cx="42896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Маршрут экскурсии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7667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Для выбора маршрута щелкните по картинке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052736"/>
            <a:ext cx="2722254" cy="4041740"/>
            <a:chOff x="395535" y="662034"/>
            <a:chExt cx="3424772" cy="5580214"/>
          </a:xfrm>
        </p:grpSpPr>
        <p:pic>
          <p:nvPicPr>
            <p:cNvPr id="4" name="Рисунок 3" descr="0010-010-Vzroslye-proniklis-k-Filimonu-pochteniem-k-plokhomu-cheloveku-deti-ne.jpg">
              <a:hlinkClick r:id="" action="ppaction://hlinkshowjump?jump=nextslide" highlightClick="1"/>
            </p:cNvPr>
            <p:cNvPicPr>
              <a:picLocks noChangeAspect="1"/>
            </p:cNvPicPr>
            <p:nvPr/>
          </p:nvPicPr>
          <p:blipFill>
            <a:blip r:embed="rId3" cstate="print"/>
            <a:srcRect l="6266" t="8332" r="53619" b="14033"/>
            <a:stretch>
              <a:fillRect/>
            </a:stretch>
          </p:blipFill>
          <p:spPr>
            <a:xfrm>
              <a:off x="395535" y="662034"/>
              <a:ext cx="3424772" cy="4970879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10993" y="5732331"/>
              <a:ext cx="2898903" cy="509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История промысла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77835" y="1628800"/>
            <a:ext cx="3238381" cy="2592288"/>
            <a:chOff x="3310581" y="1412776"/>
            <a:chExt cx="3238381" cy="2592288"/>
          </a:xfrm>
        </p:grpSpPr>
        <p:pic>
          <p:nvPicPr>
            <p:cNvPr id="1026" name="Picture 2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310581" y="1412776"/>
              <a:ext cx="3238381" cy="2160000"/>
            </a:xfrm>
            <a:prstGeom prst="rect">
              <a:avLst/>
            </a:prstGeom>
            <a:noFill/>
            <a:ln w="76200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417314" y="3635732"/>
              <a:ext cx="2989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Технология изготовления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04248" y="1052736"/>
            <a:ext cx="2088232" cy="2903680"/>
            <a:chOff x="4211960" y="1412776"/>
            <a:chExt cx="2088232" cy="2903680"/>
          </a:xfrm>
        </p:grpSpPr>
        <p:pic>
          <p:nvPicPr>
            <p:cNvPr id="1028" name="Picture 4" descr="http://doc4web.ru/uploads/files/14/13306/hello_html_m25710a1f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28224"/>
            <a:stretch>
              <a:fillRect/>
            </a:stretch>
          </p:blipFill>
          <p:spPr bwMode="auto">
            <a:xfrm>
              <a:off x="4211961" y="1412776"/>
              <a:ext cx="2016224" cy="2170759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211960" y="3670125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Элементы </a:t>
              </a:r>
            </a:p>
            <a:p>
              <a:pPr algn="ctr"/>
              <a:r>
                <a:rPr lang="ru-RU" b="1" dirty="0" smtClean="0"/>
                <a:t>росписи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161841" y="4293096"/>
            <a:ext cx="3226583" cy="2592288"/>
            <a:chOff x="1717386" y="4437352"/>
            <a:chExt cx="3226583" cy="2592288"/>
          </a:xfrm>
        </p:grpSpPr>
        <p:pic>
          <p:nvPicPr>
            <p:cNvPr id="36865" name="Picture 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17386" y="4437352"/>
              <a:ext cx="3226583" cy="216000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843808" y="6660308"/>
              <a:ext cx="1028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Галерея </a:t>
              </a:r>
              <a:endParaRPr lang="ru-RU" b="1" dirty="0"/>
            </a:p>
          </p:txBody>
        </p:sp>
      </p:grpSp>
      <p:sp>
        <p:nvSpPr>
          <p:cNvPr id="16" name="Скругленный прямоугольник 15">
            <a:hlinkClick r:id="rId10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251520" y="5445224"/>
            <a:ext cx="4392488" cy="86409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Дидактическая игра </a:t>
            </a:r>
          </a:p>
          <a:p>
            <a:pPr algn="ctr"/>
            <a:r>
              <a:rPr lang="ru-RU" b="1" dirty="0" smtClean="0"/>
              <a:t>«МАГАЗИН ИГРУШЕК»</a:t>
            </a:r>
            <a:endParaRPr lang="ru-RU" b="1" dirty="0"/>
          </a:p>
        </p:txBody>
      </p:sp>
      <p:sp>
        <p:nvSpPr>
          <p:cNvPr id="17" name="Скругленный прямоугольник 16">
            <a:hlinkClick r:id="rId11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5868144" y="188640"/>
            <a:ext cx="3096344" cy="45943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Пояснительная записка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87727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«Баран». Яркая и оригинальная фигурка, украшенная традиционным орнаментом промысла – </a:t>
            </a:r>
            <a:r>
              <a:rPr lang="ru-RU" sz="2000" dirty="0" err="1" smtClean="0"/>
              <a:t>полосочками</a:t>
            </a:r>
            <a:r>
              <a:rPr lang="ru-RU" sz="2000" dirty="0" smtClean="0"/>
              <a:t>. Растительный узор в виде елочки является символом плодородия.</a:t>
            </a:r>
            <a:endParaRPr lang="ru-RU" sz="2000" dirty="0"/>
          </a:p>
        </p:txBody>
      </p:sp>
      <p:pic>
        <p:nvPicPr>
          <p:cNvPr id="78850" name="Picture 2" descr="Филимоновская игрушка."/>
          <p:cNvPicPr>
            <a:picLocks noChangeAspect="1" noChangeArrowheads="1"/>
          </p:cNvPicPr>
          <p:nvPr/>
        </p:nvPicPr>
        <p:blipFill>
          <a:blip r:embed="rId3" cstate="print"/>
          <a:srcRect t="9524"/>
          <a:stretch>
            <a:fillRect/>
          </a:stretch>
        </p:blipFill>
        <p:spPr bwMode="auto">
          <a:xfrm>
            <a:off x="251520" y="260648"/>
            <a:ext cx="4052610" cy="547260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6" name="Рисунок 5" descr="Изображение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0648"/>
            <a:ext cx="3361219" cy="5472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87727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Конь – слуга Солнца. Он символизировал как солнце, так и воду. Древние славяне считали, что впряженный конь возил по небу бога-солнца и приносил людям его благодать и защиту.</a:t>
            </a:r>
            <a:endParaRPr lang="ru-RU" sz="2000" dirty="0"/>
          </a:p>
        </p:txBody>
      </p:sp>
      <p:pic>
        <p:nvPicPr>
          <p:cNvPr id="78850" name="Picture 2" descr="Филимоновская игрушка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295212"/>
            <a:ext cx="4052610" cy="540348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4" name="Рисунок 3" descr="igr_filimkarp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37497"/>
            <a:ext cx="3672408" cy="549720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373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Олень – символ удачного и счастливого брака, тепла и плодородия.</a:t>
            </a:r>
            <a:endParaRPr lang="ru-RU" sz="2000" dirty="0"/>
          </a:p>
        </p:txBody>
      </p:sp>
      <p:pic>
        <p:nvPicPr>
          <p:cNvPr id="78850" name="Picture 2" descr="Филимоновская игрушка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1192" y="295212"/>
            <a:ext cx="3493265" cy="540348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4" name="Рисунок 3" descr="igr_filimkarp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1056" y="237497"/>
            <a:ext cx="2818392" cy="549720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gr_filimkarp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5327" y="237497"/>
            <a:ext cx="2327073" cy="549720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615601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Корова символизирует плодородие, могущество и добрую силу.</a:t>
            </a:r>
            <a:endParaRPr lang="ru-RU" dirty="0"/>
          </a:p>
        </p:txBody>
      </p:sp>
      <p:pic>
        <p:nvPicPr>
          <p:cNvPr id="79874" name="Picture 2" descr="ДЕТСКИЙ САД И ВСЁ, ЧТО С НИМ СВЯЗАНО: Конспект нод по ознакомлению с окружающим миром в подготовительной группе."/>
          <p:cNvPicPr>
            <a:picLocks noChangeAspect="1" noChangeArrowheads="1"/>
          </p:cNvPicPr>
          <p:nvPr/>
        </p:nvPicPr>
        <p:blipFill>
          <a:blip r:embed="rId4" cstate="print"/>
          <a:srcRect l="10000" r="5714"/>
          <a:stretch>
            <a:fillRect/>
          </a:stretch>
        </p:blipFill>
        <p:spPr bwMode="auto">
          <a:xfrm>
            <a:off x="463942" y="260647"/>
            <a:ext cx="4612114" cy="5472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15601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наши дни </a:t>
            </a:r>
            <a:r>
              <a:rPr lang="ru-RU" dirty="0" err="1" smtClean="0"/>
              <a:t>филимоновские</a:t>
            </a:r>
            <a:r>
              <a:rPr lang="ru-RU" dirty="0" smtClean="0"/>
              <a:t> мастера радуют нас забавными сюжетными композициями. 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876256" y="6237312"/>
            <a:ext cx="2160240" cy="50405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  <p:pic>
        <p:nvPicPr>
          <p:cNvPr id="82946" name="Picture 2" descr="Форумы Русской Народной Веры Про Луну и Дед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88640"/>
            <a:ext cx="2651727" cy="273630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82948" name="Picture 4" descr="Мастер-класс &quot;Роспись филимоновской игрушки&quot;, Мастер-классы в Томс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5" y="116632"/>
            <a:ext cx="2880320" cy="265247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82950" name="Picture 6" descr="Першин Владимир Борисович - Музей филимоновской игруш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924944"/>
            <a:ext cx="2880320" cy="28803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82956" name="Picture 12" descr="Одоевский район ИА &quot;Тульская Пресса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140968"/>
            <a:ext cx="3960440" cy="269583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82958" name="Picture 14" descr="Мой Мир@Mail.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88640"/>
            <a:ext cx="1946559" cy="273630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048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Магазин игрушек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138535"/>
            <a:ext cx="16232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2057400" y="1268760"/>
            <a:ext cx="6629400" cy="2125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представления о народном декоративно-прикладном искусстве.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умение дифференцировать предметы народного искусства.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Развивать восприятие и внимание.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Blip>
                <a:blip r:embed="rId2"/>
              </a:buBlip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Закреплять в словаре слова-названия народных промыслов.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3356719"/>
            <a:ext cx="36179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 игры: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457200" y="3902968"/>
            <a:ext cx="8229600" cy="2262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Дети рассматривают демонстрируемый слайд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находят среди многих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филимоновскую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игрушку, называют ее.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случае правильного ответа, при щелчке на эту игрушку, раздается звук «колокольчик» и игрушка перемещается на полочку в верхней части слайда. В случае не верного ответа, при щелчке ни каких действий не происходит и раздается звук «молоточек». Игра продолжается пока вся полка не будет заполнена.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733800"/>
            <a:ext cx="1146639" cy="2362200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971800"/>
            <a:ext cx="1009429" cy="23622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895600"/>
            <a:ext cx="1957906" cy="1836081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733800"/>
            <a:ext cx="2114550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3259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Найдите </a:t>
            </a: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филимоновские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игрушки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 descr="Копия Изображение 007.jpg">
            <a:hlinkClick r:id="" action="ppaction://hlinkshowjump?jump=nextslide" highlightClick="1">
              <a:snd r:embed="rId7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968907"/>
            <a:ext cx="990600" cy="22794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733800"/>
            <a:ext cx="1146639" cy="2362200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971800"/>
            <a:ext cx="1009429" cy="23622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895600"/>
            <a:ext cx="1957906" cy="1836081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733800"/>
            <a:ext cx="2114550" cy="28194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968907"/>
            <a:ext cx="990600" cy="22794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1443E-6 L -0.34583 -0.54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129927"/>
            <a:ext cx="1676400" cy="2235199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2667000"/>
            <a:ext cx="2223394" cy="227550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3964424"/>
            <a:ext cx="1633415" cy="2291258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92534">
            <a:off x="7239000" y="3505200"/>
            <a:ext cx="1434479" cy="28194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>
              <a:snd r:embed="rId7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8" r="10975"/>
          <a:stretch>
            <a:fillRect/>
          </a:stretch>
        </p:blipFill>
        <p:spPr>
          <a:xfrm>
            <a:off x="5105400" y="2514600"/>
            <a:ext cx="2209800" cy="2435604"/>
          </a:xfrm>
          <a:prstGeom prst="rect">
            <a:avLst/>
          </a:prstGeom>
        </p:spPr>
      </p:pic>
      <p:pic>
        <p:nvPicPr>
          <p:cNvPr id="11" name="Рисунок 10" descr="Копия Изображение 00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1" y="178662"/>
            <a:ext cx="990600" cy="22794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129927"/>
            <a:ext cx="1676400" cy="2235199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2667000"/>
            <a:ext cx="2223394" cy="227550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3964424"/>
            <a:ext cx="1633415" cy="2291258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92534">
            <a:off x="7239000" y="3505200"/>
            <a:ext cx="1434479" cy="28194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8" r="10975"/>
          <a:stretch>
            <a:fillRect/>
          </a:stretch>
        </p:blipFill>
        <p:spPr>
          <a:xfrm>
            <a:off x="5105400" y="2514600"/>
            <a:ext cx="2209800" cy="2435604"/>
          </a:xfrm>
          <a:prstGeom prst="rect">
            <a:avLst/>
          </a:prstGeom>
        </p:spPr>
      </p:pic>
      <p:pic>
        <p:nvPicPr>
          <p:cNvPr id="11" name="Рисунок 10" descr="Копия Изображение 00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1" y="178662"/>
            <a:ext cx="990600" cy="22794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2.93247E-6 L -0.4 -0.36633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V-samom-serdtse-Rossii-nedaleko-ot-starinnogo-goroda-Odoeva-Tulskoj.jpg"/>
          <p:cNvPicPr>
            <a:picLocks noChangeAspect="1"/>
          </p:cNvPicPr>
          <p:nvPr/>
        </p:nvPicPr>
        <p:blipFill>
          <a:blip r:embed="rId2" cstate="print"/>
          <a:srcRect l="3125" t="11458" r="50781" b="6250"/>
          <a:stretch>
            <a:fillRect/>
          </a:stretch>
        </p:blipFill>
        <p:spPr>
          <a:xfrm>
            <a:off x="393329" y="500042"/>
            <a:ext cx="4392985" cy="5882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2098" y="3978196"/>
            <a:ext cx="3571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В самом сердце России, недалеко от старинного города Одоева, Тульской области, на высоком берегу реки </a:t>
            </a:r>
            <a:r>
              <a:rPr lang="ru-RU" sz="2400" dirty="0" err="1" smtClean="0">
                <a:latin typeface="Calibri" pitchFamily="34" charset="0"/>
              </a:rPr>
              <a:t>Уны</a:t>
            </a:r>
            <a:r>
              <a:rPr lang="ru-RU" sz="2400" dirty="0" smtClean="0">
                <a:latin typeface="Calibri" pitchFamily="34" charset="0"/>
              </a:rPr>
              <a:t> стоит деревня Филимоново. 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900310"/>
            <a:ext cx="2057400" cy="2273427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760" y="2667000"/>
            <a:ext cx="1671073" cy="227550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2743200"/>
            <a:ext cx="1148802" cy="2291258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0323" y="3484859"/>
            <a:ext cx="1423466" cy="28194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>
              <a:snd r:embed="rId7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3886200"/>
            <a:ext cx="1386001" cy="2304000"/>
          </a:xfrm>
          <a:prstGeom prst="rect">
            <a:avLst/>
          </a:prstGeom>
        </p:spPr>
      </p:pic>
      <p:pic>
        <p:nvPicPr>
          <p:cNvPr id="11" name="Рисунок 10" descr="Копия Изображение 00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1" y="178662"/>
            <a:ext cx="990600" cy="2279493"/>
          </a:xfrm>
          <a:prstGeom prst="rect">
            <a:avLst/>
          </a:prstGeom>
        </p:spPr>
      </p:pic>
      <p:pic>
        <p:nvPicPr>
          <p:cNvPr id="10" name="Рисунок 9" descr="Копия Изображение 00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8" r="10975"/>
          <a:stretch>
            <a:fillRect/>
          </a:stretch>
        </p:blipFill>
        <p:spPr>
          <a:xfrm>
            <a:off x="1447800" y="0"/>
            <a:ext cx="2209800" cy="24356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900310"/>
            <a:ext cx="2057400" cy="2273427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760" y="2667000"/>
            <a:ext cx="1671073" cy="227550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2743200"/>
            <a:ext cx="1148802" cy="2291258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0323" y="3484859"/>
            <a:ext cx="1423466" cy="2819400"/>
          </a:xfrm>
          <a:prstGeom prst="rect">
            <a:avLst/>
          </a:prstGeom>
        </p:spPr>
      </p:pic>
      <p:pic>
        <p:nvPicPr>
          <p:cNvPr id="11" name="Рисунок 10" descr="Копия Изображение 00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1" y="178662"/>
            <a:ext cx="990600" cy="2279493"/>
          </a:xfrm>
          <a:prstGeom prst="rect">
            <a:avLst/>
          </a:prstGeom>
        </p:spPr>
      </p:pic>
      <p:pic>
        <p:nvPicPr>
          <p:cNvPr id="10" name="Рисунок 9" descr="Копия Изображение 007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8" r="10975"/>
          <a:stretch>
            <a:fillRect/>
          </a:stretch>
        </p:blipFill>
        <p:spPr>
          <a:xfrm>
            <a:off x="1447800" y="0"/>
            <a:ext cx="2209800" cy="2435604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>
              <a:snd r:embed="rId9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3886200"/>
            <a:ext cx="1386001" cy="230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8585E-6 L -0.39236 -0.5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2514600"/>
            <a:ext cx="1753003" cy="2273427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4343400"/>
            <a:ext cx="2715952" cy="2002672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2659908"/>
            <a:ext cx="1529802" cy="1967768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810000"/>
            <a:ext cx="1600200" cy="2275839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>
              <a:snd r:embed="rId7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3962400"/>
            <a:ext cx="1676400" cy="2235200"/>
          </a:xfrm>
          <a:prstGeom prst="rect">
            <a:avLst/>
          </a:prstGeom>
        </p:spPr>
      </p:pic>
      <p:pic>
        <p:nvPicPr>
          <p:cNvPr id="11" name="Рисунок 10" descr="Копия Изображение 00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1" y="178662"/>
            <a:ext cx="990600" cy="2279493"/>
          </a:xfrm>
          <a:prstGeom prst="rect">
            <a:avLst/>
          </a:prstGeom>
        </p:spPr>
      </p:pic>
      <p:pic>
        <p:nvPicPr>
          <p:cNvPr id="10" name="Рисунок 9" descr="Копия Изображение 00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8" r="10975"/>
          <a:stretch>
            <a:fillRect/>
          </a:stretch>
        </p:blipFill>
        <p:spPr>
          <a:xfrm>
            <a:off x="1447800" y="0"/>
            <a:ext cx="2209800" cy="2435604"/>
          </a:xfrm>
          <a:prstGeom prst="rect">
            <a:avLst/>
          </a:prstGeom>
        </p:spPr>
      </p:pic>
      <p:pic>
        <p:nvPicPr>
          <p:cNvPr id="12" name="Рисунок 11" descr="Копия Изображение 007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186267"/>
            <a:ext cx="1386001" cy="2304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2514600"/>
            <a:ext cx="1753003" cy="2273427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4343400"/>
            <a:ext cx="2715952" cy="2002672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2659908"/>
            <a:ext cx="1529802" cy="1967768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810000"/>
            <a:ext cx="1600200" cy="2275839"/>
          </a:xfrm>
          <a:prstGeom prst="rect">
            <a:avLst/>
          </a:prstGeom>
        </p:spPr>
      </p:pic>
      <p:pic>
        <p:nvPicPr>
          <p:cNvPr id="11" name="Рисунок 10" descr="Копия Изображение 00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1" y="178662"/>
            <a:ext cx="990600" cy="2279493"/>
          </a:xfrm>
          <a:prstGeom prst="rect">
            <a:avLst/>
          </a:prstGeom>
        </p:spPr>
      </p:pic>
      <p:pic>
        <p:nvPicPr>
          <p:cNvPr id="10" name="Рисунок 9" descr="Копия Изображение 00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8" r="10975"/>
          <a:stretch>
            <a:fillRect/>
          </a:stretch>
        </p:blipFill>
        <p:spPr>
          <a:xfrm>
            <a:off x="1447800" y="0"/>
            <a:ext cx="2209800" cy="2435604"/>
          </a:xfrm>
          <a:prstGeom prst="rect">
            <a:avLst/>
          </a:prstGeom>
        </p:spPr>
      </p:pic>
      <p:pic>
        <p:nvPicPr>
          <p:cNvPr id="12" name="Рисунок 11" descr="Копия Изображение 00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186267"/>
            <a:ext cx="1386001" cy="23040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>
              <a:snd r:embed="rId10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3962400"/>
            <a:ext cx="1676400" cy="223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L 0.1 -0.5439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3810000"/>
            <a:ext cx="1647074" cy="2273427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1185" y="4343400"/>
            <a:ext cx="1953182" cy="2002672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613" y="2659908"/>
            <a:ext cx="1481376" cy="1967768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7990" y="3810000"/>
            <a:ext cx="1168219" cy="2275839"/>
          </a:xfrm>
          <a:prstGeom prst="rect">
            <a:avLst/>
          </a:prstGeom>
        </p:spPr>
      </p:pic>
      <p:pic>
        <p:nvPicPr>
          <p:cNvPr id="11" name="Рисунок 10" descr="Копия Изображение 00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1" y="178662"/>
            <a:ext cx="990600" cy="2279493"/>
          </a:xfrm>
          <a:prstGeom prst="rect">
            <a:avLst/>
          </a:prstGeom>
        </p:spPr>
      </p:pic>
      <p:pic>
        <p:nvPicPr>
          <p:cNvPr id="10" name="Рисунок 9" descr="Копия Изображение 00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8" r="10975"/>
          <a:stretch>
            <a:fillRect/>
          </a:stretch>
        </p:blipFill>
        <p:spPr>
          <a:xfrm>
            <a:off x="1447800" y="0"/>
            <a:ext cx="2209800" cy="2435604"/>
          </a:xfrm>
          <a:prstGeom prst="rect">
            <a:avLst/>
          </a:prstGeom>
        </p:spPr>
      </p:pic>
      <p:pic>
        <p:nvPicPr>
          <p:cNvPr id="12" name="Рисунок 11" descr="Копия Изображение 00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186267"/>
            <a:ext cx="1386001" cy="2304000"/>
          </a:xfrm>
          <a:prstGeom prst="rect">
            <a:avLst/>
          </a:prstGeom>
        </p:spPr>
      </p:pic>
      <p:pic>
        <p:nvPicPr>
          <p:cNvPr id="13" name="Рисунок 12" descr="Копия Изображение 00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228600"/>
            <a:ext cx="1676400" cy="22352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>
              <a:snd r:embed="rId11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667000"/>
            <a:ext cx="1113234" cy="223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78486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noaction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3810000"/>
            <a:ext cx="1647074" cy="2273427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1185" y="4343400"/>
            <a:ext cx="1953182" cy="2002672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613" y="2659908"/>
            <a:ext cx="1481376" cy="1967768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7990" y="3810000"/>
            <a:ext cx="1168219" cy="2275839"/>
          </a:xfrm>
          <a:prstGeom prst="rect">
            <a:avLst/>
          </a:prstGeom>
        </p:spPr>
      </p:pic>
      <p:pic>
        <p:nvPicPr>
          <p:cNvPr id="11" name="Рисунок 10" descr="Копия Изображение 00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001" y="178662"/>
            <a:ext cx="990600" cy="2279493"/>
          </a:xfrm>
          <a:prstGeom prst="rect">
            <a:avLst/>
          </a:prstGeom>
        </p:spPr>
      </p:pic>
      <p:pic>
        <p:nvPicPr>
          <p:cNvPr id="10" name="Рисунок 9" descr="Копия Изображение 00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78" r="10975"/>
          <a:stretch>
            <a:fillRect/>
          </a:stretch>
        </p:blipFill>
        <p:spPr>
          <a:xfrm>
            <a:off x="1447800" y="0"/>
            <a:ext cx="2209800" cy="2435604"/>
          </a:xfrm>
          <a:prstGeom prst="rect">
            <a:avLst/>
          </a:prstGeom>
        </p:spPr>
      </p:pic>
      <p:pic>
        <p:nvPicPr>
          <p:cNvPr id="12" name="Рисунок 11" descr="Копия Изображение 00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186267"/>
            <a:ext cx="1386001" cy="2304000"/>
          </a:xfrm>
          <a:prstGeom prst="rect">
            <a:avLst/>
          </a:prstGeom>
        </p:spPr>
      </p:pic>
      <p:pic>
        <p:nvPicPr>
          <p:cNvPr id="13" name="Рисунок 12" descr="Копия Изображение 00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228600"/>
            <a:ext cx="1676400" cy="22352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hlinkshowjump?jump=nextslide" highlightClick="1">
              <a:snd r:embed="rId11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667000"/>
            <a:ext cx="1113234" cy="223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521E-7 L 0.48333 -0.35523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52400" y="0"/>
            <a:ext cx="7848600" cy="2514600"/>
            <a:chOff x="152400" y="0"/>
            <a:chExt cx="7848600" cy="25146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52400" y="152400"/>
              <a:ext cx="7848600" cy="2362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Копия Изображение 007.jpg">
              <a:hlinkClick r:id="" action="ppaction://hlinkshowjump?jump=nextslide" highlightClick="1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5001" y="178662"/>
              <a:ext cx="990600" cy="2279493"/>
            </a:xfrm>
            <a:prstGeom prst="rect">
              <a:avLst/>
            </a:prstGeom>
          </p:spPr>
        </p:pic>
        <p:pic>
          <p:nvPicPr>
            <p:cNvPr id="10" name="Рисунок 9" descr="Копия Изображение 007.jpg">
              <a:hlinkClick r:id="" action="ppaction://hlinkshowjump?jump=nextslide" highlightClick="1"/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978" r="10975"/>
            <a:stretch>
              <a:fillRect/>
            </a:stretch>
          </p:blipFill>
          <p:spPr>
            <a:xfrm>
              <a:off x="1447800" y="0"/>
              <a:ext cx="2209800" cy="2435604"/>
            </a:xfrm>
            <a:prstGeom prst="rect">
              <a:avLst/>
            </a:prstGeom>
          </p:spPr>
        </p:pic>
        <p:pic>
          <p:nvPicPr>
            <p:cNvPr id="12" name="Рисунок 11" descr="Копия Изображение 007.jpg">
              <a:hlinkClick r:id="" action="ppaction://hlinkshowjump?jump=nextslide" highlightClick="1">
                <a:snd r:embed="rId2" name="chimes.wav"/>
              </a:hlinkClick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81400" y="186267"/>
              <a:ext cx="1386001" cy="2304000"/>
            </a:xfrm>
            <a:prstGeom prst="rect">
              <a:avLst/>
            </a:prstGeom>
          </p:spPr>
        </p:pic>
        <p:pic>
          <p:nvPicPr>
            <p:cNvPr id="13" name="Рисунок 12" descr="Копия Изображение 007.jpg">
              <a:hlinkClick r:id="" action="ppaction://hlinkshowjump?jump=nextslide" highlightClick="1">
                <a:snd r:embed="rId2" name="chimes.wav"/>
              </a:hlinkClick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00600" y="228600"/>
              <a:ext cx="1676400" cy="2235200"/>
            </a:xfrm>
            <a:prstGeom prst="rect">
              <a:avLst/>
            </a:prstGeom>
          </p:spPr>
        </p:pic>
        <p:pic>
          <p:nvPicPr>
            <p:cNvPr id="14" name="Рисунок 13" descr="Копия Изображение 007.jpg">
              <a:hlinkClick r:id="" action="ppaction://hlinkshowjump?jump=nextslide" highlightClick="1">
                <a:snd r:embed="rId2" name="chimes.wav"/>
              </a:hlinkClick>
              <a:hlinkHover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29400" y="194733"/>
              <a:ext cx="1113234" cy="2235200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2406912" y="685800"/>
            <a:ext cx="4273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Правильно!!!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5248870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Это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филимоновские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игрушки.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Скругленный прямоугольник 14">
            <a:hlinkClick r:id="rId8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876256" y="6237312"/>
            <a:ext cx="2160240" cy="50405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3728E-6 L 0.05417 0.34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23528" y="379685"/>
            <a:ext cx="84969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Пояснительная записка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Автор: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Павлючик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Марина Владимировна, педагог дополнительного образования НРМ ДОБУ «ЦРР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/с «Родничок»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Тема: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Филимоновская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игрушка»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Цель экскурсии: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формирование представлений 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филимоновской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игрушке.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Задачи: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накомить с историей возникновения промысла, технологией изготовления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филимоновской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игрушки.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Учить выделять характерные особенности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пластики и росписи игрушки.</a:t>
            </a: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baseline="0" dirty="0" smtClean="0">
                <a:latin typeface="Calibri" pitchFamily="34" charset="0"/>
                <a:cs typeface="Calibri" pitchFamily="34" charset="0"/>
              </a:rPr>
              <a:t>Формировать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представления о символизме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филимоновской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росписи.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Упражнять в узнавании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филимоновских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игрушек.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Актуальность экскурсии: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Воспитание интереса к народному декоративно-прикладному искусству России.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Образовательный эффект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Формирование представлений 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филимоновской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игрушке.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Развитие познавательной активности и познавательных процессов.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Воспитание интереса к народному декоративно-прикладному искусству России.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Маршрут экскурсии: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История промысла.</a:t>
            </a:r>
          </a:p>
          <a:p>
            <a:pPr marL="1076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Технология изготовления.</a:t>
            </a:r>
          </a:p>
          <a:p>
            <a:pPr marL="1076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Элементы росписи.</a:t>
            </a:r>
          </a:p>
          <a:p>
            <a:pPr marL="1076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Галерея.</a:t>
            </a:r>
          </a:p>
          <a:p>
            <a:pPr marL="10763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Дидактическая игра «Магазин игрушек».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23528" y="421496"/>
            <a:ext cx="849694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Техническое обеспечение экскурсии: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10763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Персональный компьютер (ПК).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1076325"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Проектор и экран или телевизор с возможностью подключения ПК.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Структура экскурсии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Титульный слайд (1)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Пролог (2)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Маршрут экскурсии (3)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История промысла (4-11)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Технология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изготовления(12-17)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Элементы росписи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18-25)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Галерея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26-34)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Д/И «Магазин игрушек»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35-46)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Пояснительная записка (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47-48)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249363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Ссылки на источники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49)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Рекомендации по использованию ресурса.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marR="0" lvl="0" indent="-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 слайде «Маршрут экскурсии» (3) можно выбрать интересующий раздел, щелкнув по соответствующей картинке.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marR="0" lvl="0" indent="-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Слайды внутри каждого раздела экскурсии переключаются по щелчку, что дает пользователю возможность самостоятельно регламентировать скорость просмотра.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marR="0" lvl="0" indent="-12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 заключительном слайде каждого раздела экскурсии находится управляющая кнопка «Маршрут», с помощью которой можно вернуться на маршрутный слайд.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076325" indent="-127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Данная виртуальная экскурсия может быть использована в работе с детьми среднего и старшего дошкольного возраста. </a:t>
            </a:r>
          </a:p>
          <a:p>
            <a:pPr marR="0" lvl="0" indent="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876256" y="6237312"/>
            <a:ext cx="2160240" cy="50405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МАРШРУТ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06735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  <a:hlinkClick r:id="rId2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2"/>
              </a:rPr>
              <a:t>http://900igr.net/photo/iskusstvo/Filimonovskaja-igrushka.files/Filimonovskaja-igrushka.html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  <a:hlinkClick r:id="rId3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3"/>
              </a:rPr>
              <a:t>http://24warez.ru/uploads/posts/170413/272016/04.jpg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  <a:hlinkClick r:id="rId4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4"/>
              </a:rPr>
              <a:t>http://www.fresher.ru/manager_content/images/filimonovskaya-igrushka/big/17.jpg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5"/>
              </a:rPr>
              <a:t>http://deti-i-glina.ru/wp-content/uploads/2012/08/f2.jpg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5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5"/>
              </a:rPr>
              <a:t>http://www.fresher.ru/manager_content/images/filimonovskaya-igrushka/14.jpg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6"/>
              </a:rPr>
              <a:t>http://vi.ill.in.ua/m/0x0/124313.jpg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7"/>
              </a:rPr>
              <a:t>http://about-toys.ucoz.net/filimonovskaja.jpg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8"/>
              </a:rPr>
              <a:t>http://claycow.ru/images/content/articles/clay_toys/fill_toy/lubota.jpg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9"/>
              </a:rPr>
              <a:t>http://rus.russischeskulturinstitut.at/data/img/news/495.jpg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0"/>
              </a:rPr>
              <a:t>http://www.comgun.ru/repair/4883-filimonovskaya-igrushka.html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1"/>
              </a:rPr>
              <a:t>http://art-assorty.ru/uploads/posts/2012-12/1355202496_filimon02.jpg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2"/>
              </a:rPr>
              <a:t>http://blininfo.ru/upload/medialibrary/55f/55feb9823424e8ac7fc096f4fe6fae4e.jpg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3"/>
              </a:rPr>
              <a:t>http://gorod70.ru/upload/files/04/a3/4c.jpg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4"/>
              </a:rPr>
              <a:t>http://culture.ru/ru/uploads/media/news/0001/15/ec7f7aeeea08275ad792761bed514361436a4f4c.jpeg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5"/>
              </a:rPr>
              <a:t>http://www.tulapressa.ru/wp-content/images/54c13825986758.14494273.jpg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6"/>
              </a:rPr>
              <a:t>http://1.bp.blogspot.com/-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6"/>
              </a:rPr>
              <a:t>zljAQ8-v-AU/TZIOzurPPaI/AAAAAAAAAIg/zj80cSvZbZk/s1600/filimon.jpg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7"/>
              </a:rPr>
              <a:t>http://</a:t>
            </a:r>
            <a:r>
              <a:rPr lang="en-US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  <a:hlinkClick r:id="rId17"/>
              </a:rPr>
              <a:t>www.stihi.ru/2012/01/21/2217</a:t>
            </a:r>
            <a:r>
              <a:rPr lang="ru-RU" sz="16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6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16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2623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Источники: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Imenno-togda-v-mestnye-vladenija-knjazja-Voro-tynskogo-budto-by-pribyl.jpg"/>
          <p:cNvPicPr>
            <a:picLocks noChangeAspect="1"/>
          </p:cNvPicPr>
          <p:nvPr/>
        </p:nvPicPr>
        <p:blipFill>
          <a:blip r:embed="rId2" cstate="print"/>
          <a:srcRect l="10156" t="5208" r="11718" b="37500"/>
          <a:stretch>
            <a:fillRect/>
          </a:stretch>
        </p:blipFill>
        <p:spPr>
          <a:xfrm>
            <a:off x="383135" y="417889"/>
            <a:ext cx="8332269" cy="45827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48597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Говорят, что еще во времена Ивана Грозного прибыл в эти места гончар </a:t>
            </a:r>
            <a:r>
              <a:rPr lang="ru-RU" sz="2400" dirty="0" err="1" smtClean="0">
                <a:latin typeface="Calibri" pitchFamily="34" charset="0"/>
              </a:rPr>
              <a:t>Филимон</a:t>
            </a:r>
            <a:r>
              <a:rPr lang="ru-RU" sz="2400" dirty="0" smtClean="0">
                <a:latin typeface="Calibri" pitchFamily="34" charset="0"/>
              </a:rPr>
              <a:t>. Он обнаружил залежи отличной глины и начал лепить из нее горшки. Место, где он поселился так и прозвали Филимоново.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Ljudi-k-gline-etoj-otnosilis-sovsem-neprivetlivo.jpg"/>
          <p:cNvPicPr>
            <a:picLocks noChangeAspect="1"/>
          </p:cNvPicPr>
          <p:nvPr/>
        </p:nvPicPr>
        <p:blipFill>
          <a:blip r:embed="rId2" cstate="print"/>
          <a:srcRect l="10937" t="54167" r="4687" b="5208"/>
          <a:stretch>
            <a:fillRect/>
          </a:stretch>
        </p:blipFill>
        <p:spPr>
          <a:xfrm>
            <a:off x="357159" y="642918"/>
            <a:ext cx="8429684" cy="30440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407194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Люди к глине этой относились совсем не приветливо, ведь из-за нее, черной, урожая не было никогда богатого. Жили из-за бесполезной земли впроголодь. Только и была утехой да спасительницей река </a:t>
            </a:r>
            <a:r>
              <a:rPr lang="ru-RU" sz="2400" dirty="0" err="1" smtClean="0">
                <a:latin typeface="Calibri" pitchFamily="34" charset="0"/>
              </a:rPr>
              <a:t>Унь</a:t>
            </a:r>
            <a:r>
              <a:rPr lang="ru-RU" sz="2400" dirty="0" smtClean="0">
                <a:latin typeface="Calibri" pitchFamily="34" charset="0"/>
              </a:rPr>
              <a:t>, полная рыбки некрупной, но сытной.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Lovko-poluchalos-u-Filimona-eto-nevedannoe-do-sikh-por-delo-lepit.jpg"/>
          <p:cNvPicPr>
            <a:picLocks noChangeAspect="1"/>
          </p:cNvPicPr>
          <p:nvPr/>
        </p:nvPicPr>
        <p:blipFill>
          <a:blip r:embed="rId2" cstate="print"/>
          <a:srcRect l="6203" t="7291" r="47656" b="10416"/>
          <a:stretch>
            <a:fillRect/>
          </a:stretch>
        </p:blipFill>
        <p:spPr>
          <a:xfrm>
            <a:off x="371627" y="428604"/>
            <a:ext cx="4486125" cy="6000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2098" y="3429000"/>
            <a:ext cx="35718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Ловко получалось у </a:t>
            </a:r>
            <a:r>
              <a:rPr lang="ru-RU" sz="2400" dirty="0" err="1" smtClean="0">
                <a:latin typeface="Calibri" pitchFamily="34" charset="0"/>
              </a:rPr>
              <a:t>Филимона</a:t>
            </a:r>
            <a:r>
              <a:rPr lang="ru-RU" sz="2400" dirty="0" smtClean="0">
                <a:latin typeface="Calibri" pitchFamily="34" charset="0"/>
              </a:rPr>
              <a:t> это до сих пор не ведомое дело, лепить посуду да игрушки. Местные жители диву давались, как он смог приспособить ни кому не нужную глину.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Ponravilos-Filimonu-eto-vygodnoe-predprijatie.jpg"/>
          <p:cNvPicPr>
            <a:picLocks noChangeAspect="1"/>
          </p:cNvPicPr>
          <p:nvPr/>
        </p:nvPicPr>
        <p:blipFill>
          <a:blip r:embed="rId2" cstate="print"/>
          <a:srcRect l="3125" t="3125" r="50781" b="4166"/>
          <a:stretch>
            <a:fillRect/>
          </a:stretch>
        </p:blipFill>
        <p:spPr>
          <a:xfrm>
            <a:off x="428595" y="500042"/>
            <a:ext cx="3930695" cy="5929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908720"/>
            <a:ext cx="41433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Понравилось </a:t>
            </a:r>
            <a:r>
              <a:rPr lang="ru-RU" sz="2400" dirty="0" err="1" smtClean="0">
                <a:latin typeface="Calibri" pitchFamily="34" charset="0"/>
              </a:rPr>
              <a:t>Филимону</a:t>
            </a:r>
            <a:r>
              <a:rPr lang="ru-RU" sz="2400" dirty="0" smtClean="0">
                <a:latin typeface="Calibri" pitchFamily="34" charset="0"/>
              </a:rPr>
              <a:t> это выгодное предприятие, отбою от покупателей не было. А как-то раз он дырочку в игрушке проковырял, чтоб свистела. Звонкая свистулька еще больше детям и взрослым на ярмарке понравилась. И стал </a:t>
            </a:r>
            <a:r>
              <a:rPr lang="ru-RU" sz="2400" dirty="0" err="1" smtClean="0">
                <a:latin typeface="Calibri" pitchFamily="34" charset="0"/>
              </a:rPr>
              <a:t>Филимон</a:t>
            </a:r>
            <a:r>
              <a:rPr lang="ru-RU" sz="2400" dirty="0" smtClean="0">
                <a:latin typeface="Calibri" pitchFamily="34" charset="0"/>
              </a:rPr>
              <a:t> свистульки мастерить, и детвора к нему учиться прибегала, уж больно дело это интересное. 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10-Vzroslye-proniklis-k-Filimonu-pochteniem-k-plokhomu-cheloveku-deti-ne.jpg"/>
          <p:cNvPicPr>
            <a:picLocks noChangeAspect="1"/>
          </p:cNvPicPr>
          <p:nvPr/>
        </p:nvPicPr>
        <p:blipFill>
          <a:blip r:embed="rId2" cstate="print"/>
          <a:srcRect l="3906" t="8333" r="52344" b="14583"/>
          <a:stretch>
            <a:fillRect/>
          </a:stretch>
        </p:blipFill>
        <p:spPr>
          <a:xfrm>
            <a:off x="428596" y="500042"/>
            <a:ext cx="4450394" cy="58808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28" y="4418966"/>
            <a:ext cx="3643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Взрослые прониклись к мастеру уважением и тоже стали лепить, к </a:t>
            </a:r>
            <a:r>
              <a:rPr lang="ru-RU" sz="2400" dirty="0" err="1" smtClean="0">
                <a:latin typeface="Calibri" pitchFamily="34" charset="0"/>
              </a:rPr>
              <a:t>Филимону</a:t>
            </a:r>
            <a:r>
              <a:rPr lang="ru-RU" sz="2400" dirty="0" smtClean="0">
                <a:latin typeface="Calibri" pitchFamily="34" charset="0"/>
              </a:rPr>
              <a:t> за советом ходить. 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1136</TotalTime>
  <Words>1308</Words>
  <Application>Microsoft Office PowerPoint</Application>
  <PresentationFormat>Экран (4:3)</PresentationFormat>
  <Paragraphs>146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Аспект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121</cp:revision>
  <dcterms:modified xsi:type="dcterms:W3CDTF">2016-02-08T21:06:46Z</dcterms:modified>
</cp:coreProperties>
</file>